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4.svg" ContentType="image/svg+xml"/>
  <Override PartName="/ppt/media/image2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61" r:id="rId3"/>
    <p:sldId id="280" r:id="rId5"/>
    <p:sldId id="299" r:id="rId6"/>
    <p:sldId id="279" r:id="rId7"/>
    <p:sldId id="263" r:id="rId8"/>
    <p:sldId id="290" r:id="rId9"/>
    <p:sldId id="300" r:id="rId10"/>
    <p:sldId id="291" r:id="rId11"/>
    <p:sldId id="278" r:id="rId12"/>
    <p:sldId id="264" r:id="rId13"/>
    <p:sldId id="292" r:id="rId14"/>
    <p:sldId id="301" r:id="rId15"/>
    <p:sldId id="293" r:id="rId16"/>
    <p:sldId id="294" r:id="rId17"/>
    <p:sldId id="295" r:id="rId18"/>
    <p:sldId id="296" r:id="rId19"/>
    <p:sldId id="297" r:id="rId20"/>
    <p:sldId id="298" r:id="rId21"/>
    <p:sldId id="302" r:id="rId22"/>
    <p:sldId id="304" r:id="rId23"/>
    <p:sldId id="259" r:id="rId24"/>
  </p:sldIdLst>
  <p:sldSz cx="9144000" cy="6858000" type="screen4x3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27" autoAdjust="0"/>
    <p:restoredTop sz="94785" autoAdjust="0"/>
  </p:normalViewPr>
  <p:slideViewPr>
    <p:cSldViewPr snapToGrid="0">
      <p:cViewPr varScale="1">
        <p:scale>
          <a:sx n="79" d="100"/>
          <a:sy n="79" d="100"/>
        </p:scale>
        <p:origin x="10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85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此页可以删除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  <a:endParaRPr lang="zh-CN" altLang="en-US" dirty="0" smtClean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  <a:endParaRPr lang="zh-CN" altLang="en-US" dirty="0" smtClean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6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/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accent1"/>
                </a:solidFill>
              </a:rPr>
              <a:t>单击此处编辑母版标题样式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84.xml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svg"/><Relationship Id="rId7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11" Type="http://schemas.openxmlformats.org/officeDocument/2006/relationships/image" Target="../media/image11.png"/><Relationship Id="rId10" Type="http://schemas.openxmlformats.org/officeDocument/2006/relationships/image" Target="../media/image28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答题卡智能识别系统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smtClean="0"/>
              <a:t>小组成员：蔡奕辉、吴峻松、李明珠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学号识别：填涂点位检测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390" y="1670685"/>
            <a:ext cx="7757795" cy="38182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0365" y="5610225"/>
            <a:ext cx="864997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400"/>
              <a:t>对检测到的所有填涂点位中心分别进行</a:t>
            </a:r>
            <a:r>
              <a:rPr lang="zh-CN" altLang="en-US" sz="1400" b="1"/>
              <a:t>独立的行、列聚类</a:t>
            </a:r>
            <a:r>
              <a:rPr lang="zh-CN" altLang="en-US" sz="1400"/>
              <a:t>，将散乱的点位自动分组为规则网格。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339725" y="5657215"/>
            <a:ext cx="1187450" cy="31496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noAutofit/>
          </a:bodyPr>
          <a:p>
            <a:r>
              <a:rPr lang="en-US" altLang="zh-CN" sz="1400"/>
              <a:t>KMeans</a:t>
            </a:r>
            <a:r>
              <a:rPr lang="zh-CN" altLang="en-US" sz="1400"/>
              <a:t>聚类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1650365" y="5702935"/>
            <a:ext cx="7289165" cy="336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r>
              <a:rPr lang="zh-CN" altLang="en-US" sz="1400">
                <a:sym typeface="+mn-ea"/>
              </a:rPr>
              <a:t>基于</a:t>
            </a:r>
            <a:r>
              <a:rPr lang="zh-CN" altLang="en-US" sz="1400" b="1">
                <a:sym typeface="+mn-ea"/>
              </a:rPr>
              <a:t>网格间隔</a:t>
            </a:r>
            <a:r>
              <a:rPr lang="zh-CN" altLang="en-US" sz="1400">
                <a:sym typeface="+mn-ea"/>
              </a:rPr>
              <a:t>剔除显著偏离正常位置的</a:t>
            </a:r>
            <a:r>
              <a:rPr lang="zh-CN" altLang="en-US" sz="1400" b="1">
                <a:sym typeface="+mn-ea"/>
              </a:rPr>
              <a:t>离群点</a:t>
            </a:r>
            <a:r>
              <a:rPr lang="zh-CN" altLang="en-US" sz="1400">
                <a:sym typeface="+mn-ea"/>
              </a:rPr>
              <a:t>，并去除同一网格位置检测到的多个</a:t>
            </a:r>
            <a:r>
              <a:rPr lang="zh-CN" altLang="en-US" sz="1400" b="1">
                <a:sym typeface="+mn-ea"/>
              </a:rPr>
              <a:t>重复点</a:t>
            </a:r>
            <a:r>
              <a:rPr lang="zh-CN" altLang="en-US" sz="1400">
                <a:sym typeface="+mn-ea"/>
              </a:rPr>
              <a:t>。</a:t>
            </a:r>
            <a:endParaRPr lang="zh-CN" altLang="en-US" sz="14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51000" y="6342380"/>
            <a:ext cx="7493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基于保留的有效点位，通过</a:t>
            </a:r>
            <a:r>
              <a:rPr lang="zh-CN" altLang="en-US" sz="1400" b="1">
                <a:sym typeface="+mn-ea"/>
              </a:rPr>
              <a:t>线性回归</a:t>
            </a:r>
            <a:r>
              <a:rPr lang="zh-CN" altLang="en-US" sz="1400">
                <a:sym typeface="+mn-ea"/>
              </a:rPr>
              <a:t>模型预测缺失的网格点坐标，补全完整网格。</a:t>
            </a:r>
            <a:endParaRPr lang="zh-CN" altLang="en-US" sz="14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0360" y="5972175"/>
            <a:ext cx="1186815" cy="31496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去偏去重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340995" y="6342380"/>
            <a:ext cx="1186815" cy="31496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线性插值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学号识别：填涂情况判断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35" y="1657985"/>
            <a:ext cx="8238490" cy="44608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1525" y="6089015"/>
            <a:ext cx="558800" cy="31496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noAutofit/>
          </a:bodyPr>
          <a:p>
            <a:r>
              <a:rPr lang="zh-CN" altLang="en-US" sz="1400"/>
              <a:t>腐蚀</a:t>
            </a:r>
            <a:endParaRPr lang="zh-CN" altLang="en-US" sz="1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75" y="6059170"/>
            <a:ext cx="4146550" cy="3746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02020" y="6058853"/>
            <a:ext cx="5080000" cy="456565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ts val="950"/>
              </a:lnSpc>
            </a:pPr>
            <a:r>
              <a:rPr lang="zh-CN" altLang="en-US" sz="1200">
                <a:solidFill>
                  <a:schemeClr val="tx1"/>
                </a:solidFill>
              </a:rPr>
              <a:t>强化填涂块与未填涂数字差异，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ts val="950"/>
              </a:lnSpc>
            </a:pP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ts val="950"/>
              </a:lnSpc>
            </a:pPr>
            <a:r>
              <a:rPr lang="zh-CN" altLang="en-US" sz="1200">
                <a:solidFill>
                  <a:schemeClr val="tx1"/>
                </a:solidFill>
              </a:rPr>
              <a:t>增强经验阈值鲁棒性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063750" y="1573530"/>
            <a:ext cx="5460365" cy="3232150"/>
            <a:chOff x="3250" y="2478"/>
            <a:chExt cx="8599" cy="5090"/>
          </a:xfrm>
        </p:grpSpPr>
        <p:sp>
          <p:nvSpPr>
            <p:cNvPr id="4" name="Freeform 10"/>
            <p:cNvSpPr/>
            <p:nvPr userDrawn="1">
              <p:custDataLst>
                <p:tags r:id="rId2"/>
              </p:custDataLst>
            </p:nvPr>
          </p:nvSpPr>
          <p:spPr bwMode="auto">
            <a:xfrm>
              <a:off x="3250" y="2624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>
              <p:custDataLst>
                <p:tags r:id="rId3"/>
              </p:custDataLst>
            </p:nvPr>
          </p:nvSpPr>
          <p:spPr>
            <a:xfrm>
              <a:off x="3612" y="2524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>
              <p:custDataLst>
                <p:tags r:id="rId4"/>
              </p:custDataLst>
            </p:nvPr>
          </p:nvCxnSpPr>
          <p:spPr>
            <a:xfrm>
              <a:off x="4341" y="3166"/>
              <a:ext cx="708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4941" y="2478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关键区域提取</a:t>
              </a:r>
              <a:endParaRPr lang="zh-CN" altLang="en-US" sz="2400" dirty="0"/>
            </a:p>
          </p:txBody>
        </p:sp>
        <p:sp>
          <p:nvSpPr>
            <p:cNvPr id="13" name="Freeform 10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3250" y="4073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>
              <p:custDataLst>
                <p:tags r:id="rId7"/>
              </p:custDataLst>
            </p:nvPr>
          </p:nvSpPr>
          <p:spPr>
            <a:xfrm>
              <a:off x="3612" y="3973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>
              <a:stCxn id="13" idx="6"/>
            </p:cNvCxnSpPr>
            <p:nvPr>
              <p:custDataLst>
                <p:tags r:id="rId8"/>
              </p:custDataLst>
            </p:nvPr>
          </p:nvCxnSpPr>
          <p:spPr>
            <a:xfrm>
              <a:off x="4341" y="4615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>
              <p:custDataLst>
                <p:tags r:id="rId9"/>
              </p:custDataLst>
            </p:nvPr>
          </p:nvSpPr>
          <p:spPr>
            <a:xfrm>
              <a:off x="4941" y="3927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学号识别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10"/>
            <p:cNvSpPr/>
            <p:nvPr userDrawn="1">
              <p:custDataLst>
                <p:tags r:id="rId10"/>
              </p:custDataLst>
            </p:nvPr>
          </p:nvSpPr>
          <p:spPr bwMode="auto">
            <a:xfrm>
              <a:off x="3250" y="5522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>
              <p:custDataLst>
                <p:tags r:id="rId11"/>
              </p:custDataLst>
            </p:nvPr>
          </p:nvSpPr>
          <p:spPr>
            <a:xfrm>
              <a:off x="3612" y="5421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>
              <p:custDataLst>
                <p:tags r:id="rId12"/>
              </p:custDataLst>
            </p:nvPr>
          </p:nvCxnSpPr>
          <p:spPr>
            <a:xfrm>
              <a:off x="4341" y="6063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4941" y="5376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答题区识别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10"/>
            <p:cNvSpPr/>
            <p:nvPr userDrawn="1">
              <p:custDataLst>
                <p:tags r:id="rId14"/>
              </p:custDataLst>
            </p:nvPr>
          </p:nvSpPr>
          <p:spPr bwMode="auto">
            <a:xfrm>
              <a:off x="3250" y="6971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>
              <p:custDataLst>
                <p:tags r:id="rId15"/>
              </p:custDataLst>
            </p:nvPr>
          </p:nvSpPr>
          <p:spPr>
            <a:xfrm>
              <a:off x="3612" y="6870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>
              <p:custDataLst>
                <p:tags r:id="rId16"/>
              </p:custDataLst>
            </p:nvPr>
          </p:nvCxnSpPr>
          <p:spPr>
            <a:xfrm>
              <a:off x="4341" y="7512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4941" y="6825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效果演示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答题区识别：图像预处理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21310" y="6104890"/>
            <a:ext cx="1229995" cy="55118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noAutofit/>
          </a:bodyPr>
          <a:p>
            <a:r>
              <a:rPr lang="zh-CN" altLang="en-US" sz="1400"/>
              <a:t>大核闭运算</a:t>
            </a:r>
            <a:r>
              <a:rPr lang="en-US" altLang="zh-CN" sz="1400"/>
              <a:t>+</a:t>
            </a:r>
            <a:endParaRPr lang="en-US" altLang="zh-CN" sz="1400"/>
          </a:p>
          <a:p>
            <a:r>
              <a:rPr lang="zh-CN" altLang="en-US" sz="1400"/>
              <a:t>右侧削除</a:t>
            </a:r>
            <a:endParaRPr lang="en-US" altLang="zh-CN" sz="1400"/>
          </a:p>
        </p:txBody>
      </p:sp>
      <p:sp>
        <p:nvSpPr>
          <p:cNvPr id="16" name="文本框 15"/>
          <p:cNvSpPr txBox="1"/>
          <p:nvPr/>
        </p:nvSpPr>
        <p:spPr>
          <a:xfrm>
            <a:off x="6002020" y="6199188"/>
            <a:ext cx="5080000" cy="456565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ts val="950"/>
              </a:lnSpc>
            </a:pPr>
            <a:r>
              <a:rPr lang="zh-CN" altLang="en-US" sz="1200">
                <a:solidFill>
                  <a:schemeClr val="tx1"/>
                </a:solidFill>
              </a:rPr>
              <a:t>将轮廓闭合为方形斑块，用于连通域检测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ts val="950"/>
              </a:lnSpc>
            </a:pP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ts val="950"/>
              </a:lnSpc>
            </a:pPr>
            <a:r>
              <a:rPr lang="zh-CN" altLang="en-US" sz="1200">
                <a:solidFill>
                  <a:schemeClr val="tx1"/>
                </a:solidFill>
              </a:rPr>
              <a:t>削除右侧点位与网格线粘连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1590675"/>
            <a:ext cx="7315835" cy="441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6021705"/>
            <a:ext cx="4260850" cy="71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答题区识别：图像预处理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21310" y="6104890"/>
            <a:ext cx="1229995" cy="55118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noAutofit/>
          </a:bodyPr>
          <a:p>
            <a:r>
              <a:rPr lang="zh-CN" altLang="en-US" sz="1400"/>
              <a:t>大核闭运算</a:t>
            </a:r>
            <a:r>
              <a:rPr lang="en-US" altLang="zh-CN" sz="1400"/>
              <a:t>+</a:t>
            </a:r>
            <a:endParaRPr lang="en-US" altLang="zh-CN" sz="1400"/>
          </a:p>
          <a:p>
            <a:r>
              <a:rPr lang="zh-CN" altLang="en-US" sz="1400"/>
              <a:t>右侧削除</a:t>
            </a:r>
            <a:endParaRPr lang="en-US" altLang="zh-CN" sz="1400"/>
          </a:p>
        </p:txBody>
      </p:sp>
      <p:sp>
        <p:nvSpPr>
          <p:cNvPr id="16" name="文本框 15"/>
          <p:cNvSpPr txBox="1"/>
          <p:nvPr/>
        </p:nvSpPr>
        <p:spPr>
          <a:xfrm>
            <a:off x="6002020" y="6199188"/>
            <a:ext cx="5080000" cy="456565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ts val="950"/>
              </a:lnSpc>
            </a:pPr>
            <a:r>
              <a:rPr lang="zh-CN" altLang="en-US" sz="1200">
                <a:solidFill>
                  <a:schemeClr val="tx1"/>
                </a:solidFill>
              </a:rPr>
              <a:t>将轮廓闭合为方形斑块，用于连通域检测</a:t>
            </a: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ts val="950"/>
              </a:lnSpc>
            </a:pPr>
            <a:endParaRPr lang="zh-CN" altLang="en-US" sz="1200">
              <a:solidFill>
                <a:schemeClr val="tx1"/>
              </a:solidFill>
            </a:endParaRPr>
          </a:p>
          <a:p>
            <a:pPr>
              <a:lnSpc>
                <a:spcPts val="950"/>
              </a:lnSpc>
            </a:pPr>
            <a:r>
              <a:rPr lang="zh-CN" altLang="en-US" sz="1200">
                <a:solidFill>
                  <a:schemeClr val="tx1"/>
                </a:solidFill>
              </a:rPr>
              <a:t>削除右侧点位与网格线粘连</a:t>
            </a:r>
            <a:endParaRPr lang="zh-CN" altLang="en-US" sz="12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1590675"/>
            <a:ext cx="7315835" cy="441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6021705"/>
            <a:ext cx="4260850" cy="71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答题区识别：填涂点位检测</a:t>
            </a:r>
            <a:r>
              <a:rPr lang="en-US" altLang="zh-CN" dirty="0"/>
              <a:t>→</a:t>
            </a:r>
            <a:r>
              <a:rPr lang="zh-CN" altLang="en-US" dirty="0"/>
              <a:t>区域分割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67335" y="6283960"/>
            <a:ext cx="1094105" cy="29845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noAutofit/>
          </a:bodyPr>
          <a:p>
            <a:r>
              <a:rPr lang="zh-CN" altLang="en-US" sz="1400"/>
              <a:t>连通域检测</a:t>
            </a:r>
            <a:endParaRPr lang="zh-CN" altLang="en-US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670" y="1682750"/>
            <a:ext cx="7313295" cy="4601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35" y="6353175"/>
            <a:ext cx="7404100" cy="22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答题区识别：单区域检测过程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1782445"/>
            <a:ext cx="7202805" cy="4869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答题区识别：最终检测结果</a:t>
            </a:r>
            <a:endParaRPr lang="zh-CN" altLang="en-US" dirty="0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506220" y="1675765"/>
            <a:ext cx="6471920" cy="508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答题区识别：答题情况汇总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69160"/>
            <a:ext cx="9144000" cy="3394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063750" y="1573530"/>
            <a:ext cx="5460365" cy="3232150"/>
            <a:chOff x="3250" y="2478"/>
            <a:chExt cx="8599" cy="5090"/>
          </a:xfrm>
        </p:grpSpPr>
        <p:sp>
          <p:nvSpPr>
            <p:cNvPr id="4" name="Freeform 10"/>
            <p:cNvSpPr/>
            <p:nvPr userDrawn="1">
              <p:custDataLst>
                <p:tags r:id="rId2"/>
              </p:custDataLst>
            </p:nvPr>
          </p:nvSpPr>
          <p:spPr bwMode="auto">
            <a:xfrm>
              <a:off x="3250" y="2624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>
              <p:custDataLst>
                <p:tags r:id="rId3"/>
              </p:custDataLst>
            </p:nvPr>
          </p:nvSpPr>
          <p:spPr>
            <a:xfrm>
              <a:off x="3612" y="2524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>
              <p:custDataLst>
                <p:tags r:id="rId4"/>
              </p:custDataLst>
            </p:nvPr>
          </p:nvCxnSpPr>
          <p:spPr>
            <a:xfrm>
              <a:off x="4341" y="3166"/>
              <a:ext cx="708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4941" y="2478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关键区域提取</a:t>
              </a:r>
              <a:endParaRPr lang="zh-CN" altLang="en-US" sz="2400" dirty="0"/>
            </a:p>
          </p:txBody>
        </p:sp>
        <p:sp>
          <p:nvSpPr>
            <p:cNvPr id="13" name="Freeform 10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3250" y="4073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>
              <p:custDataLst>
                <p:tags r:id="rId7"/>
              </p:custDataLst>
            </p:nvPr>
          </p:nvSpPr>
          <p:spPr>
            <a:xfrm>
              <a:off x="3612" y="3973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>
              <a:stCxn id="13" idx="6"/>
            </p:cNvCxnSpPr>
            <p:nvPr>
              <p:custDataLst>
                <p:tags r:id="rId8"/>
              </p:custDataLst>
            </p:nvPr>
          </p:nvCxnSpPr>
          <p:spPr>
            <a:xfrm>
              <a:off x="4341" y="4615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>
              <p:custDataLst>
                <p:tags r:id="rId9"/>
              </p:custDataLst>
            </p:nvPr>
          </p:nvSpPr>
          <p:spPr>
            <a:xfrm>
              <a:off x="4941" y="3927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学号识别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10"/>
            <p:cNvSpPr/>
            <p:nvPr userDrawn="1">
              <p:custDataLst>
                <p:tags r:id="rId10"/>
              </p:custDataLst>
            </p:nvPr>
          </p:nvSpPr>
          <p:spPr bwMode="auto">
            <a:xfrm>
              <a:off x="3250" y="5522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>
              <p:custDataLst>
                <p:tags r:id="rId11"/>
              </p:custDataLst>
            </p:nvPr>
          </p:nvSpPr>
          <p:spPr>
            <a:xfrm>
              <a:off x="3612" y="5421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>
              <p:custDataLst>
                <p:tags r:id="rId12"/>
              </p:custDataLst>
            </p:nvPr>
          </p:nvCxnSpPr>
          <p:spPr>
            <a:xfrm>
              <a:off x="4341" y="6063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4941" y="5376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答题区识别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10"/>
            <p:cNvSpPr/>
            <p:nvPr userDrawn="1">
              <p:custDataLst>
                <p:tags r:id="rId14"/>
              </p:custDataLst>
            </p:nvPr>
          </p:nvSpPr>
          <p:spPr bwMode="auto">
            <a:xfrm>
              <a:off x="3250" y="6971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>
              <p:custDataLst>
                <p:tags r:id="rId15"/>
              </p:custDataLst>
            </p:nvPr>
          </p:nvSpPr>
          <p:spPr>
            <a:xfrm>
              <a:off x="3612" y="6870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>
              <p:custDataLst>
                <p:tags r:id="rId16"/>
              </p:custDataLst>
            </p:nvPr>
          </p:nvCxnSpPr>
          <p:spPr>
            <a:xfrm>
              <a:off x="4341" y="7512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4941" y="6825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效果演示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063750" y="1573530"/>
            <a:ext cx="5460365" cy="3232150"/>
            <a:chOff x="3250" y="2478"/>
            <a:chExt cx="8599" cy="5090"/>
          </a:xfrm>
        </p:grpSpPr>
        <p:sp>
          <p:nvSpPr>
            <p:cNvPr id="4" name="Freeform 10"/>
            <p:cNvSpPr/>
            <p:nvPr userDrawn="1">
              <p:custDataLst>
                <p:tags r:id="rId2"/>
              </p:custDataLst>
            </p:nvPr>
          </p:nvSpPr>
          <p:spPr bwMode="auto">
            <a:xfrm>
              <a:off x="3250" y="2624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>
              <p:custDataLst>
                <p:tags r:id="rId3"/>
              </p:custDataLst>
            </p:nvPr>
          </p:nvSpPr>
          <p:spPr>
            <a:xfrm>
              <a:off x="3612" y="2524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>
              <p:custDataLst>
                <p:tags r:id="rId4"/>
              </p:custDataLst>
            </p:nvPr>
          </p:nvCxnSpPr>
          <p:spPr>
            <a:xfrm>
              <a:off x="4341" y="3166"/>
              <a:ext cx="708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4941" y="2478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关键区域提取</a:t>
              </a:r>
              <a:endParaRPr lang="zh-CN" altLang="en-US" sz="2400" dirty="0"/>
            </a:p>
          </p:txBody>
        </p:sp>
        <p:sp>
          <p:nvSpPr>
            <p:cNvPr id="13" name="Freeform 10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3250" y="4073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>
              <p:custDataLst>
                <p:tags r:id="rId7"/>
              </p:custDataLst>
            </p:nvPr>
          </p:nvSpPr>
          <p:spPr>
            <a:xfrm>
              <a:off x="3612" y="3973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>
              <a:stCxn id="13" idx="6"/>
            </p:cNvCxnSpPr>
            <p:nvPr>
              <p:custDataLst>
                <p:tags r:id="rId8"/>
              </p:custDataLst>
            </p:nvPr>
          </p:nvCxnSpPr>
          <p:spPr>
            <a:xfrm>
              <a:off x="4341" y="4615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>
              <p:custDataLst>
                <p:tags r:id="rId9"/>
              </p:custDataLst>
            </p:nvPr>
          </p:nvSpPr>
          <p:spPr>
            <a:xfrm>
              <a:off x="4941" y="3927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学号识别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10"/>
            <p:cNvSpPr/>
            <p:nvPr userDrawn="1">
              <p:custDataLst>
                <p:tags r:id="rId10"/>
              </p:custDataLst>
            </p:nvPr>
          </p:nvSpPr>
          <p:spPr bwMode="auto">
            <a:xfrm>
              <a:off x="3250" y="5522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>
              <p:custDataLst>
                <p:tags r:id="rId11"/>
              </p:custDataLst>
            </p:nvPr>
          </p:nvSpPr>
          <p:spPr>
            <a:xfrm>
              <a:off x="3612" y="5421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>
              <p:custDataLst>
                <p:tags r:id="rId12"/>
              </p:custDataLst>
            </p:nvPr>
          </p:nvCxnSpPr>
          <p:spPr>
            <a:xfrm>
              <a:off x="4341" y="6063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4941" y="5376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答题区识别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10"/>
            <p:cNvSpPr/>
            <p:nvPr userDrawn="1">
              <p:custDataLst>
                <p:tags r:id="rId14"/>
              </p:custDataLst>
            </p:nvPr>
          </p:nvSpPr>
          <p:spPr bwMode="auto">
            <a:xfrm>
              <a:off x="3250" y="6971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>
              <p:custDataLst>
                <p:tags r:id="rId15"/>
              </p:custDataLst>
            </p:nvPr>
          </p:nvSpPr>
          <p:spPr>
            <a:xfrm>
              <a:off x="3612" y="6870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>
              <p:custDataLst>
                <p:tags r:id="rId16"/>
              </p:custDataLst>
            </p:nvPr>
          </p:nvCxnSpPr>
          <p:spPr>
            <a:xfrm>
              <a:off x="4341" y="7512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4941" y="6825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效果演示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30" y="1654175"/>
            <a:ext cx="8423275" cy="504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谢 谢！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63750" y="1573530"/>
            <a:ext cx="5460365" cy="3232150"/>
            <a:chOff x="3250" y="2478"/>
            <a:chExt cx="8599" cy="5090"/>
          </a:xfrm>
        </p:grpSpPr>
        <p:sp>
          <p:nvSpPr>
            <p:cNvPr id="4" name="Freeform 10"/>
            <p:cNvSpPr/>
            <p:nvPr userDrawn="1">
              <p:custDataLst>
                <p:tags r:id="rId1"/>
              </p:custDataLst>
            </p:nvPr>
          </p:nvSpPr>
          <p:spPr bwMode="auto">
            <a:xfrm>
              <a:off x="3250" y="2624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>
              <p:custDataLst>
                <p:tags r:id="rId2"/>
              </p:custDataLst>
            </p:nvPr>
          </p:nvSpPr>
          <p:spPr>
            <a:xfrm>
              <a:off x="3612" y="2524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>
              <p:custDataLst>
                <p:tags r:id="rId3"/>
              </p:custDataLst>
            </p:nvPr>
          </p:nvCxnSpPr>
          <p:spPr>
            <a:xfrm>
              <a:off x="4341" y="3166"/>
              <a:ext cx="708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4941" y="2478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关键区域提取</a:t>
              </a:r>
              <a:endParaRPr lang="zh-CN" altLang="en-US" sz="2400" dirty="0"/>
            </a:p>
          </p:txBody>
        </p:sp>
        <p:sp>
          <p:nvSpPr>
            <p:cNvPr id="13" name="Freeform 10"/>
            <p:cNvSpPr/>
            <p:nvPr userDrawn="1">
              <p:custDataLst>
                <p:tags r:id="rId5"/>
              </p:custDataLst>
            </p:nvPr>
          </p:nvSpPr>
          <p:spPr bwMode="auto">
            <a:xfrm>
              <a:off x="3250" y="4073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612" y="3973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>
              <a:stCxn id="13" idx="6"/>
            </p:cNvCxnSpPr>
            <p:nvPr>
              <p:custDataLst>
                <p:tags r:id="rId7"/>
              </p:custDataLst>
            </p:nvPr>
          </p:nvCxnSpPr>
          <p:spPr>
            <a:xfrm>
              <a:off x="4341" y="4615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>
              <p:custDataLst>
                <p:tags r:id="rId8"/>
              </p:custDataLst>
            </p:nvPr>
          </p:nvSpPr>
          <p:spPr>
            <a:xfrm>
              <a:off x="4941" y="3927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学号识别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10"/>
            <p:cNvSpPr/>
            <p:nvPr userDrawn="1">
              <p:custDataLst>
                <p:tags r:id="rId9"/>
              </p:custDataLst>
            </p:nvPr>
          </p:nvSpPr>
          <p:spPr bwMode="auto">
            <a:xfrm>
              <a:off x="3250" y="5522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>
              <p:custDataLst>
                <p:tags r:id="rId10"/>
              </p:custDataLst>
            </p:nvPr>
          </p:nvSpPr>
          <p:spPr>
            <a:xfrm>
              <a:off x="3612" y="5421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>
              <p:custDataLst>
                <p:tags r:id="rId11"/>
              </p:custDataLst>
            </p:nvPr>
          </p:nvCxnSpPr>
          <p:spPr>
            <a:xfrm>
              <a:off x="4341" y="6063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>
              <p:custDataLst>
                <p:tags r:id="rId12"/>
              </p:custDataLst>
            </p:nvPr>
          </p:nvSpPr>
          <p:spPr>
            <a:xfrm>
              <a:off x="4941" y="5376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答题区识别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10"/>
            <p:cNvSpPr/>
            <p:nvPr userDrawn="1">
              <p:custDataLst>
                <p:tags r:id="rId13"/>
              </p:custDataLst>
            </p:nvPr>
          </p:nvSpPr>
          <p:spPr bwMode="auto">
            <a:xfrm>
              <a:off x="3250" y="6971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>
              <p:custDataLst>
                <p:tags r:id="rId14"/>
              </p:custDataLst>
            </p:nvPr>
          </p:nvSpPr>
          <p:spPr>
            <a:xfrm>
              <a:off x="3612" y="6870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>
              <p:custDataLst>
                <p:tags r:id="rId15"/>
              </p:custDataLst>
            </p:nvPr>
          </p:nvCxnSpPr>
          <p:spPr>
            <a:xfrm>
              <a:off x="4341" y="7512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>
              <p:custDataLst>
                <p:tags r:id="rId16"/>
              </p:custDataLst>
            </p:nvPr>
          </p:nvSpPr>
          <p:spPr>
            <a:xfrm>
              <a:off x="4941" y="6825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效果演示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关键区域提取：最终效果</a:t>
            </a:r>
            <a:endParaRPr lang="zh-CN" altLang="en-US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762125" y="16884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原图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866765" y="15487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学号区域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16295" y="38131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答题区域</a:t>
            </a:r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9320000">
            <a:off x="3862070" y="3277870"/>
            <a:ext cx="861060" cy="3022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2280000">
            <a:off x="3855085" y="4507230"/>
            <a:ext cx="861060" cy="3022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内容占位符 15"/>
          <p:cNvPicPr>
            <a:picLocks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721360" y="2042160"/>
            <a:ext cx="3131820" cy="40951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30" y="4104640"/>
            <a:ext cx="2832100" cy="25228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30" y="1896110"/>
            <a:ext cx="2759075" cy="1917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4670" y="2294255"/>
            <a:ext cx="2129790" cy="273113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关键区域提取：轮廓检测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6590" y="1939925"/>
            <a:ext cx="8268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灰度图</a:t>
            </a:r>
            <a:r>
              <a:rPr lang="en-US" altLang="zh-CN"/>
              <a:t>                      OTSU</a:t>
            </a:r>
            <a:r>
              <a:rPr lang="zh-CN" altLang="en-US"/>
              <a:t>二值化</a:t>
            </a:r>
            <a:r>
              <a:rPr lang="en-US" altLang="zh-CN"/>
              <a:t>                </a:t>
            </a:r>
            <a:r>
              <a:rPr lang="zh-CN" altLang="en-US"/>
              <a:t>闭运算</a:t>
            </a:r>
            <a:r>
              <a:rPr lang="en-US" altLang="zh-CN"/>
              <a:t>(5</a:t>
            </a:r>
            <a:r>
              <a:rPr lang="zh-CN" altLang="en-US"/>
              <a:t>×</a:t>
            </a:r>
            <a:r>
              <a:rPr lang="en-US" altLang="zh-CN"/>
              <a:t>5)                  </a:t>
            </a:r>
            <a:r>
              <a:rPr lang="zh-CN" altLang="en-US"/>
              <a:t>轮廓检测</a:t>
            </a:r>
            <a:r>
              <a:rPr lang="en-US" altLang="zh-CN"/>
              <a:t>                               </a:t>
            </a:r>
            <a:endParaRPr lang="en-US" altLang="zh-CN"/>
          </a:p>
        </p:txBody>
      </p:sp>
      <p:grpSp>
        <p:nvGrpSpPr>
          <p:cNvPr id="18" name="组合 17"/>
          <p:cNvGrpSpPr/>
          <p:nvPr/>
        </p:nvGrpSpPr>
        <p:grpSpPr>
          <a:xfrm>
            <a:off x="347397" y="5457190"/>
            <a:ext cx="8354643" cy="306705"/>
            <a:chOff x="643" y="9177"/>
            <a:chExt cx="13061" cy="483"/>
          </a:xfrm>
        </p:grpSpPr>
        <p:sp>
          <p:nvSpPr>
            <p:cNvPr id="15" name="文本框 14"/>
            <p:cNvSpPr txBox="1"/>
            <p:nvPr/>
          </p:nvSpPr>
          <p:spPr>
            <a:xfrm>
              <a:off x="643" y="9177"/>
              <a:ext cx="2002" cy="483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OTSU</a:t>
              </a:r>
              <a:r>
                <a:rPr lang="zh-CN" altLang="en-US" sz="1400"/>
                <a:t>二值化</a:t>
              </a:r>
              <a:endParaRPr lang="zh-CN" altLang="en-US" sz="1400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1" y="9224"/>
              <a:ext cx="10913" cy="389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347345" y="6036310"/>
            <a:ext cx="1280795" cy="306705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400"/>
              <a:t>轮廓面积筛选</a:t>
            </a:r>
            <a:endParaRPr lang="zh-CN" altLang="en-US" sz="1400"/>
          </a:p>
        </p:txBody>
      </p:sp>
      <p:sp>
        <p:nvSpPr>
          <p:cNvPr id="21" name="文本框 20"/>
          <p:cNvSpPr txBox="1"/>
          <p:nvPr/>
        </p:nvSpPr>
        <p:spPr>
          <a:xfrm>
            <a:off x="7178675" y="472884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</a:rPr>
              <a:t>面积最大：答题区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40270" y="229362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0070C0"/>
                </a:solidFill>
              </a:rPr>
              <a:t>面积次大：学号区</a:t>
            </a:r>
            <a:endParaRPr lang="zh-CN" altLang="en-US" sz="1400" b="1">
              <a:solidFill>
                <a:srgbClr val="0070C0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5906770"/>
            <a:ext cx="4422775" cy="2533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6245225"/>
            <a:ext cx="7239635" cy="2349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" y="2293620"/>
            <a:ext cx="2139950" cy="27686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5055" y="2293620"/>
            <a:ext cx="2209800" cy="27813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135" y="2280920"/>
            <a:ext cx="2171700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" y="1906270"/>
            <a:ext cx="3577590" cy="460311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关键区域提取：透视变换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4985" y="1610995"/>
            <a:ext cx="659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获取</a:t>
            </a:r>
            <a:r>
              <a:rPr lang="zh-CN" altLang="en-US" b="1">
                <a:solidFill>
                  <a:schemeClr val="tx1"/>
                </a:solidFill>
              </a:rPr>
              <a:t>最小外接矩形</a:t>
            </a:r>
            <a:r>
              <a:rPr lang="zh-CN" altLang="en-US">
                <a:solidFill>
                  <a:schemeClr val="tx1"/>
                </a:solidFill>
              </a:rPr>
              <a:t>四个角点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0645" y="5317490"/>
            <a:ext cx="20320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784475" y="6009640"/>
            <a:ext cx="20320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10870" y="3234690"/>
            <a:ext cx="20320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194685" y="3687445"/>
            <a:ext cx="203200" cy="2095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970405" y="2355215"/>
            <a:ext cx="203200" cy="209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767205" y="3282950"/>
            <a:ext cx="203200" cy="209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348355" y="2606040"/>
            <a:ext cx="203200" cy="209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145155" y="3553460"/>
            <a:ext cx="203200" cy="209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5045710" y="1717675"/>
            <a:ext cx="1118235" cy="36830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透视变换</a:t>
            </a:r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160" y="3553460"/>
            <a:ext cx="3822065" cy="23939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240" y="2199640"/>
            <a:ext cx="2393950" cy="9906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113530" y="2453640"/>
            <a:ext cx="7124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原理：</a:t>
            </a:r>
            <a:endParaRPr lang="zh-CN" altLang="en-US" sz="1400"/>
          </a:p>
        </p:txBody>
      </p:sp>
      <p:sp>
        <p:nvSpPr>
          <p:cNvPr id="39" name="文本框 38"/>
          <p:cNvSpPr txBox="1"/>
          <p:nvPr/>
        </p:nvSpPr>
        <p:spPr>
          <a:xfrm>
            <a:off x="3689985" y="323469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Step1</a:t>
            </a:r>
            <a:r>
              <a:rPr lang="zh-CN" altLang="en-US" sz="1400"/>
              <a:t>：求解透视变换矩阵</a:t>
            </a:r>
            <a:endParaRPr lang="zh-CN" altLang="en-US" sz="140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160" y="4156075"/>
            <a:ext cx="5156200" cy="238125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689985" y="384111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Step2</a:t>
            </a:r>
            <a:r>
              <a:rPr lang="zh-CN" altLang="en-US" sz="1400">
                <a:sym typeface="+mn-ea"/>
              </a:rPr>
              <a:t>：图像透视校正</a:t>
            </a:r>
            <a:endParaRPr lang="zh-CN" altLang="en-US" sz="1400">
              <a:sym typeface="+mn-ea"/>
            </a:endParaRPr>
          </a:p>
        </p:txBody>
      </p:sp>
      <p:pic>
        <p:nvPicPr>
          <p:cNvPr id="46" name="图片 45" descr="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1615" y="4394200"/>
            <a:ext cx="558800" cy="558800"/>
          </a:xfrm>
          <a:prstGeom prst="rect">
            <a:avLst/>
          </a:prstGeom>
        </p:spPr>
      </p:pic>
      <p:pic>
        <p:nvPicPr>
          <p:cNvPr id="47" name="图片 46" descr="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885" y="2781300"/>
            <a:ext cx="501650" cy="501650"/>
          </a:xfrm>
          <a:prstGeom prst="rect">
            <a:avLst/>
          </a:prstGeom>
        </p:spPr>
      </p:pic>
      <p:pic>
        <p:nvPicPr>
          <p:cNvPr id="48" name="图片 47" descr="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0045" y="5088255"/>
            <a:ext cx="349250" cy="349250"/>
          </a:xfrm>
          <a:prstGeom prst="rect">
            <a:avLst/>
          </a:prstGeom>
        </p:spPr>
      </p:pic>
      <p:pic>
        <p:nvPicPr>
          <p:cNvPr id="49" name="图片 48" descr="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3860" y="6009640"/>
            <a:ext cx="305435" cy="305435"/>
          </a:xfrm>
          <a:prstGeom prst="rect">
            <a:avLst/>
          </a:prstGeom>
        </p:spPr>
      </p:pic>
      <p:cxnSp>
        <p:nvCxnSpPr>
          <p:cNvPr id="52" name="直接箭头连接符 51"/>
          <p:cNvCxnSpPr/>
          <p:nvPr/>
        </p:nvCxnSpPr>
        <p:spPr>
          <a:xfrm>
            <a:off x="4559935" y="5269230"/>
            <a:ext cx="2548255" cy="50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559935" y="6257925"/>
            <a:ext cx="2548255" cy="508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565" y="4585970"/>
            <a:ext cx="1647190" cy="62801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1565" y="5581650"/>
            <a:ext cx="1620520" cy="63754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8840" y="5744845"/>
            <a:ext cx="1442085" cy="100203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8840" y="4434840"/>
            <a:ext cx="1362075" cy="1214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063750" y="1573530"/>
            <a:ext cx="5460365" cy="3232150"/>
            <a:chOff x="3250" y="2478"/>
            <a:chExt cx="8599" cy="5090"/>
          </a:xfrm>
        </p:grpSpPr>
        <p:sp>
          <p:nvSpPr>
            <p:cNvPr id="4" name="Freeform 10"/>
            <p:cNvSpPr/>
            <p:nvPr userDrawn="1">
              <p:custDataLst>
                <p:tags r:id="rId2"/>
              </p:custDataLst>
            </p:nvPr>
          </p:nvSpPr>
          <p:spPr bwMode="auto">
            <a:xfrm>
              <a:off x="3250" y="2624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>
              <p:custDataLst>
                <p:tags r:id="rId3"/>
              </p:custDataLst>
            </p:nvPr>
          </p:nvSpPr>
          <p:spPr>
            <a:xfrm>
              <a:off x="3612" y="2524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>
              <p:custDataLst>
                <p:tags r:id="rId4"/>
              </p:custDataLst>
            </p:nvPr>
          </p:nvCxnSpPr>
          <p:spPr>
            <a:xfrm>
              <a:off x="4341" y="3166"/>
              <a:ext cx="708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4941" y="2478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关键区域提取</a:t>
              </a:r>
              <a:endParaRPr lang="zh-CN" altLang="en-US" sz="2400" dirty="0"/>
            </a:p>
          </p:txBody>
        </p:sp>
        <p:sp>
          <p:nvSpPr>
            <p:cNvPr id="13" name="Freeform 10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3250" y="4073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>
              <p:custDataLst>
                <p:tags r:id="rId7"/>
              </p:custDataLst>
            </p:nvPr>
          </p:nvSpPr>
          <p:spPr>
            <a:xfrm>
              <a:off x="3612" y="3973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/>
            <p:cNvCxnSpPr>
              <a:stCxn id="13" idx="6"/>
            </p:cNvCxnSpPr>
            <p:nvPr>
              <p:custDataLst>
                <p:tags r:id="rId8"/>
              </p:custDataLst>
            </p:nvPr>
          </p:nvCxnSpPr>
          <p:spPr>
            <a:xfrm>
              <a:off x="4341" y="4615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>
              <p:custDataLst>
                <p:tags r:id="rId9"/>
              </p:custDataLst>
            </p:nvPr>
          </p:nvSpPr>
          <p:spPr>
            <a:xfrm>
              <a:off x="4941" y="3927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学号识别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10"/>
            <p:cNvSpPr/>
            <p:nvPr userDrawn="1">
              <p:custDataLst>
                <p:tags r:id="rId10"/>
              </p:custDataLst>
            </p:nvPr>
          </p:nvSpPr>
          <p:spPr bwMode="auto">
            <a:xfrm>
              <a:off x="3250" y="5522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>
              <p:custDataLst>
                <p:tags r:id="rId11"/>
              </p:custDataLst>
            </p:nvPr>
          </p:nvSpPr>
          <p:spPr>
            <a:xfrm>
              <a:off x="3612" y="5421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>
              <p:custDataLst>
                <p:tags r:id="rId12"/>
              </p:custDataLst>
            </p:nvPr>
          </p:nvCxnSpPr>
          <p:spPr>
            <a:xfrm>
              <a:off x="4341" y="6063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4941" y="5376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答题区识别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10"/>
            <p:cNvSpPr/>
            <p:nvPr userDrawn="1">
              <p:custDataLst>
                <p:tags r:id="rId14"/>
              </p:custDataLst>
            </p:nvPr>
          </p:nvSpPr>
          <p:spPr bwMode="auto">
            <a:xfrm>
              <a:off x="3250" y="6971"/>
              <a:ext cx="1328" cy="542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>
              <p:custDataLst>
                <p:tags r:id="rId15"/>
              </p:custDataLst>
            </p:nvPr>
          </p:nvSpPr>
          <p:spPr>
            <a:xfrm>
              <a:off x="3612" y="6870"/>
              <a:ext cx="603" cy="69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>
              <p:custDataLst>
                <p:tags r:id="rId16"/>
              </p:custDataLst>
            </p:nvPr>
          </p:nvCxnSpPr>
          <p:spPr>
            <a:xfrm>
              <a:off x="4341" y="7512"/>
              <a:ext cx="708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4941" y="6825"/>
              <a:ext cx="69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效果演示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学号识别：直接网格分割？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6295" y="1879600"/>
            <a:ext cx="3362325" cy="2179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8950" y="2685415"/>
            <a:ext cx="3842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简单直接，适合方正图像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99110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523113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43128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739140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667131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691134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15137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47116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571119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95122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19125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4751070" y="2094230"/>
            <a:ext cx="6350" cy="21393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4608830" y="2488565"/>
            <a:ext cx="3089275" cy="63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646295" y="4041140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4608830" y="2661285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608830" y="2828290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4608830" y="2995295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4608830" y="3136265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4608830" y="3277235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4608830" y="3418205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4608830" y="3559175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608830" y="3700145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608830" y="3870325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4608830" y="4040505"/>
            <a:ext cx="3039745" cy="18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440055" y="5307330"/>
            <a:ext cx="406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处理倾斜图像精度有限，鲁棒性一般</a:t>
            </a:r>
            <a:endParaRPr lang="zh-CN" altLang="en-US"/>
          </a:p>
          <a:p>
            <a:r>
              <a:rPr lang="zh-CN" altLang="en-US"/>
              <a:t>（尤其是检测图像区域比较大时）</a:t>
            </a:r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295" y="4210685"/>
            <a:ext cx="3399155" cy="230124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4368165" y="6456680"/>
            <a:ext cx="6494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当原图区域角点被遮挡或卷面不平时，透视后图像出现倾斜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学号识别：图像预处理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26770" y="5734050"/>
            <a:ext cx="958850" cy="306705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1400"/>
              <a:t>clahe</a:t>
            </a:r>
            <a:r>
              <a:rPr lang="zh-CN" altLang="en-US" sz="1400"/>
              <a:t>增强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494030" y="5391785"/>
            <a:ext cx="304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自适应直方图均衡化，增强图像对比度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1618615"/>
            <a:ext cx="7933055" cy="37731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26770" y="6167755"/>
            <a:ext cx="958850" cy="52197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1400"/>
              <a:t>自适应阈值二值化</a:t>
            </a:r>
            <a:endParaRPr lang="zh-CN" altLang="en-US" sz="1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734050"/>
            <a:ext cx="4337050" cy="330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6250940"/>
            <a:ext cx="6127750" cy="3556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05480" y="5391468"/>
            <a:ext cx="5080000" cy="275590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1200" b="1" i="0">
                <a:solidFill>
                  <a:srgbClr val="FF0000"/>
                </a:solidFill>
              </a:rPr>
              <a:t>根据像素的局部邻域特性计算阈值，适应光照变化</a:t>
            </a:r>
            <a:endParaRPr lang="zh-CN" altLang="en-US" sz="1200" b="1" i="0">
              <a:solidFill>
                <a:srgbClr val="FF0000"/>
              </a:solidFill>
              <a:latin typeface="Helvetica Neue"/>
              <a:ea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10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11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12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13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14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15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16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17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18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19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20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1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2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3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4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5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6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7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8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29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3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30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31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32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33.xml><?xml version="1.0" encoding="utf-8"?>
<p:tagLst xmlns:p="http://schemas.openxmlformats.org/presentationml/2006/main">
  <p:tag name="KSO_WM_DIAGRAM_VIRTUALLY_FRAME" val="{&quot;height&quot;:326.924094488189,&quot;left&quot;:141.6027559055118,&quot;top&quot;:100.37275590551181,&quot;width&quot;:450.89448818897637}"/>
</p:tagLst>
</file>

<file path=ppt/tags/tag34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35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36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37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38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39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0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1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2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3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4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5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6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7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8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49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0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1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2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3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4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5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6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7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8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59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0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1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2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3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4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5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6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7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8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69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0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1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2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3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4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5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6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7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8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79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8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80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81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82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83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84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ags/tag85.xml><?xml version="1.0" encoding="utf-8"?>
<p:tagLst xmlns:p="http://schemas.openxmlformats.org/presentationml/2006/main">
  <p:tag name="KSO_WPP_MARK_KEY" val="acaa7395-f6c6-4e6a-a1ea-7cb3d2bf40f5"/>
  <p:tag name="resource_record_key" val="{&quot;10&quot;:[21600789,21565319]}"/>
</p:tagLst>
</file>

<file path=ppt/tags/tag9.xml><?xml version="1.0" encoding="utf-8"?>
<p:tagLst xmlns:p="http://schemas.openxmlformats.org/presentationml/2006/main">
  <p:tag name="KSO_WM_DIAGRAM_VIRTUALLY_FRAME" val="{&quot;height&quot;:254.5,&quot;left&quot;:162.5,&quot;top&quot;:123.9,&quot;width&quot;:429.95}"/>
</p:tagLst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0</TotalTime>
  <Words>922</Words>
  <Application>WPS 演示</Application>
  <PresentationFormat>全屏显示(4:3)</PresentationFormat>
  <Paragraphs>202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微软雅黑</vt:lpstr>
      <vt:lpstr>等线</vt:lpstr>
      <vt:lpstr>Arial Unicode MS</vt:lpstr>
      <vt:lpstr>Arial Narrow</vt:lpstr>
      <vt:lpstr>等线 Light</vt:lpstr>
      <vt:lpstr>Helvetica Neue</vt:lpstr>
      <vt:lpstr>Consolas</vt:lpstr>
      <vt:lpstr>2016-VI主题</vt:lpstr>
      <vt:lpstr>上海交通大学PPT模板</vt:lpstr>
      <vt:lpstr>目录 Contents</vt:lpstr>
      <vt:lpstr>目录 Contents</vt:lpstr>
      <vt:lpstr>关于模板的使用说明</vt:lpstr>
      <vt:lpstr>关于模板的使用说明</vt:lpstr>
      <vt:lpstr>关键区域提取：轮廓检测</vt:lpstr>
      <vt:lpstr>目录 Contents</vt:lpstr>
      <vt:lpstr>学号识别：图像预处理</vt:lpstr>
      <vt:lpstr>标题内容标题内容</vt:lpstr>
      <vt:lpstr>纯标题页面标题内容</vt:lpstr>
      <vt:lpstr>学号识别：填涂点位检测</vt:lpstr>
      <vt:lpstr>目录 Contents</vt:lpstr>
      <vt:lpstr>学号识别：填涂情况判断</vt:lpstr>
      <vt:lpstr>答题区识别：图像预处理</vt:lpstr>
      <vt:lpstr>答题区识别：图像预处理</vt:lpstr>
      <vt:lpstr>答题区识别：填涂点位检测→区域分割</vt:lpstr>
      <vt:lpstr>答题区识别：单区域检测过程</vt:lpstr>
      <vt:lpstr>答题区识别：最终检测结果</vt:lpstr>
      <vt:lpstr>目录 Contents</vt:lpstr>
      <vt:lpstr>答题区识别：答题情况汇总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21316</cp:lastModifiedBy>
  <cp:revision>79</cp:revision>
  <dcterms:created xsi:type="dcterms:W3CDTF">2016-01-21T16:32:00Z</dcterms:created>
  <dcterms:modified xsi:type="dcterms:W3CDTF">2025-12-23T15:15:57Z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7175279F587C49B7A62F6E9198783BC0_13</vt:lpwstr>
  </property>
  <property fmtid="{D5CDD505-2E9C-101B-9397-08002B2CF9AE}" pid="3" name="KSOProductBuildVer">
    <vt:lpwstr>2052-12.1.0.24034</vt:lpwstr>
  </property>
</Properties>
</file>